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78" r:id="rId3"/>
    <p:sldId id="259" r:id="rId4"/>
    <p:sldId id="261" r:id="rId5"/>
    <p:sldId id="266" r:id="rId6"/>
    <p:sldId id="267" r:id="rId7"/>
    <p:sldId id="276" r:id="rId8"/>
    <p:sldId id="277" r:id="rId9"/>
  </p:sldIdLst>
  <p:sldSz cx="9144000" cy="6858000" type="screen4x3"/>
  <p:notesSz cx="6858000" cy="9144000"/>
  <p:custDataLst>
    <p:tags r:id="rId1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99" d="100"/>
          <a:sy n="99" d="100"/>
        </p:scale>
        <p:origin x="186" y="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/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" name="Freeform 18"/>
            <p:cNvSpPr/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" name="Freeform 22"/>
            <p:cNvSpPr/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4" name="Freeform 26"/>
            <p:cNvSpPr/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 useBgFill="1">
          <p:nvSpPr>
            <p:cNvPr id="15" name="Freeform 10"/>
            <p:cNvSpPr/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2025/9/1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2025/9/1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2025/9/1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/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7" name="Freeform 18"/>
            <p:cNvSpPr/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8" name="Freeform 22"/>
            <p:cNvSpPr/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9" name="Freeform 26"/>
            <p:cNvSpPr/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 useBgFill="1">
          <p:nvSpPr>
            <p:cNvPr id="20" name="Freeform 19"/>
            <p:cNvSpPr/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2025/9/1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/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0" name="Freeform 18"/>
          <p:cNvSpPr/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1" name="Freeform 22"/>
          <p:cNvSpPr/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2" name="Freeform 26"/>
          <p:cNvSpPr/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 useBgFill="1">
        <p:nvSpPr>
          <p:cNvPr id="13" name="Freeform 10"/>
          <p:cNvSpPr/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2025/9/1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2025/9/1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2025/9/1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2025/9/1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/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" name="Freeform 18"/>
            <p:cNvSpPr/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9" name="Freeform 22"/>
            <p:cNvSpPr/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" name="Freeform 26"/>
            <p:cNvSpPr/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 useBgFill="1">
          <p:nvSpPr>
            <p:cNvPr id="11" name="Freeform 10"/>
            <p:cNvSpPr/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2025/9/1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2025/9/1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/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6" name="Freeform 18"/>
            <p:cNvSpPr/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7" name="Freeform 22"/>
            <p:cNvSpPr/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8" name="Freeform 26"/>
            <p:cNvSpPr/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 useBgFill="1">
          <p:nvSpPr>
            <p:cNvPr id="29" name="Freeform 28"/>
            <p:cNvSpPr/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/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" name="Freeform 18"/>
            <p:cNvSpPr/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" name="Freeform 22"/>
            <p:cNvSpPr/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" name="Freeform 26"/>
            <p:cNvSpPr/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 useBgFill="1">
          <p:nvSpPr>
            <p:cNvPr id="14" name="Freeform 10"/>
            <p:cNvSpPr/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2025/9/1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/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8" name="Freeform 18"/>
            <p:cNvSpPr/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9" name="Freeform 22"/>
            <p:cNvSpPr/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0" name="Freeform 26"/>
            <p:cNvSpPr/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 useBgFill="1">
          <p:nvSpPr>
            <p:cNvPr id="21" name="Freeform 10"/>
            <p:cNvSpPr/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2025/9/1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anose="05050102010706020507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58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anose="05050102010706020507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98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anose="05050102010706020507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anose="05050102010706020507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anose="05050102010706020507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5"/>
        </a:spcBef>
        <a:buClr>
          <a:schemeClr val="accent1"/>
        </a:buClr>
        <a:buFont typeface="Symbol" panose="05050102010706020507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5"/>
        </a:spcBef>
        <a:buClr>
          <a:schemeClr val="accent1"/>
        </a:buClr>
        <a:buFont typeface="Symbol" panose="05050102010706020507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5"/>
        </a:spcBef>
        <a:buClr>
          <a:schemeClr val="accent1"/>
        </a:buClr>
        <a:buFont typeface="Symbol" panose="05050102010706020507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5"/>
        </a:spcBef>
        <a:buClr>
          <a:schemeClr val="accent1"/>
        </a:buClr>
        <a:buFont typeface="Symbol" panose="05050102010706020507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/>
              <a:t>素质综合测评系统使用指南</a:t>
            </a:r>
            <a:br>
              <a:rPr lang="en-US" altLang="zh-CN" dirty="0"/>
            </a:br>
            <a:r>
              <a:rPr lang="zh-CN" altLang="en-US" dirty="0"/>
              <a:t>（学生版）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altLang="zh-CN" dirty="0"/>
          </a:p>
          <a:p>
            <a:r>
              <a:rPr lang="en-US" altLang="zh-CN"/>
              <a:t>2025</a:t>
            </a:r>
            <a:r>
              <a:rPr lang="zh-CN" altLang="en-US"/>
              <a:t>年</a:t>
            </a:r>
            <a:r>
              <a:rPr lang="en-US" altLang="zh-CN" dirty="0"/>
              <a:t>9</a:t>
            </a:r>
            <a:r>
              <a:rPr lang="zh-CN" altLang="en-US" dirty="0"/>
              <a:t>月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872067" y="2348880"/>
            <a:ext cx="7408333" cy="4032448"/>
          </a:xfrm>
        </p:spPr>
        <p:txBody>
          <a:bodyPr>
            <a:normAutofit fontScale="92500"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zh-CN" altLang="en-US" dirty="0"/>
              <a:t>         亲爱的同学，为了进一步提升学校育人的规范化和信息化水平，提升工作效率，做好评奖评优的基础工作，学工部管理办联合计算中心开发了素质综合测评填报系统。</a:t>
            </a:r>
            <a:endParaRPr lang="en-US" altLang="zh-CN" dirty="0"/>
          </a:p>
          <a:p>
            <a:pPr marL="0" indent="0">
              <a:buNone/>
            </a:pPr>
            <a:r>
              <a:rPr lang="en-US" altLang="zh-CN" dirty="0"/>
              <a:t>          </a:t>
            </a:r>
            <a:r>
              <a:rPr lang="zh-CN" altLang="en-US" dirty="0"/>
              <a:t>填报系统能够实现同学们年度总结的的网上填报与管理，并在学校和学院层面实现信息共享和档案电子化留存。帮助同学们更好的对自己的学习生活进行总结和规划。</a:t>
            </a:r>
            <a:endParaRPr lang="en-US" altLang="zh-CN" dirty="0"/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dirty="0"/>
              <a:t>          信息系统的开发是一个长期的工作，难免会有操作不够人性化的地方，希望同学们在使用的过程中多提建议和意见，让我们一起共同为推进北大的信息化建设而努力！</a:t>
            </a:r>
            <a:endParaRPr lang="en-US" altLang="zh-CN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前言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872067" y="3218664"/>
            <a:ext cx="7408333" cy="3450696"/>
          </a:xfrm>
        </p:spPr>
        <p:txBody>
          <a:bodyPr/>
          <a:lstStyle/>
          <a:p>
            <a:r>
              <a:rPr lang="zh-CN" altLang="en-US" dirty="0"/>
              <a:t>考虑到系统的稳定和兼容性问题，请各位同学使用</a:t>
            </a:r>
            <a:r>
              <a:rPr lang="en-US" altLang="zh-CN" dirty="0"/>
              <a:t>chrome</a:t>
            </a:r>
            <a:r>
              <a:rPr lang="zh-CN" altLang="en-US" dirty="0"/>
              <a:t>浏览器或</a:t>
            </a:r>
            <a:r>
              <a:rPr lang="en-US" altLang="zh-CN" dirty="0" err="1"/>
              <a:t>firefox</a:t>
            </a:r>
            <a:r>
              <a:rPr lang="zh-CN" altLang="en-US" dirty="0"/>
              <a:t>浏览器，</a:t>
            </a:r>
            <a:r>
              <a:rPr lang="zh-CN" altLang="en-US" dirty="0">
                <a:solidFill>
                  <a:srgbClr val="C00000"/>
                </a:solidFill>
              </a:rPr>
              <a:t>不要使用</a:t>
            </a:r>
            <a:r>
              <a:rPr lang="en-US" altLang="zh-CN" dirty="0"/>
              <a:t>IE</a:t>
            </a:r>
            <a:r>
              <a:rPr lang="zh-CN" altLang="en-US" dirty="0"/>
              <a:t>浏览器（包括</a:t>
            </a:r>
            <a:r>
              <a:rPr lang="en-US" altLang="zh-CN" dirty="0"/>
              <a:t>360</a:t>
            </a:r>
            <a:r>
              <a:rPr lang="zh-CN" altLang="en-US" dirty="0"/>
              <a:t>浏览器，遨游浏览器等</a:t>
            </a:r>
            <a:r>
              <a:rPr lang="en-US" altLang="zh-CN" dirty="0"/>
              <a:t>IE</a:t>
            </a:r>
            <a:r>
              <a:rPr lang="zh-CN" altLang="en-US" dirty="0"/>
              <a:t>内核浏览器）</a:t>
            </a:r>
            <a:r>
              <a:rPr lang="en-US" altLang="zh-CN" dirty="0"/>
              <a:t>!</a:t>
            </a:r>
          </a:p>
          <a:p>
            <a:endParaRPr lang="en-US" altLang="zh-CN" dirty="0"/>
          </a:p>
          <a:p>
            <a:endParaRPr lang="en-US" altLang="zh-CN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重要提示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889537" y="1844824"/>
            <a:ext cx="7408333" cy="3450696"/>
          </a:xfrm>
        </p:spPr>
        <p:txBody>
          <a:bodyPr/>
          <a:lstStyle/>
          <a:p>
            <a:r>
              <a:rPr lang="zh-CN" altLang="en-US" dirty="0"/>
              <a:t>登录校内门户</a:t>
            </a:r>
            <a:endParaRPr lang="en-US" altLang="zh-CN" dirty="0"/>
          </a:p>
          <a:p>
            <a:r>
              <a:rPr lang="zh-CN" altLang="en-US" dirty="0"/>
              <a:t>在菜单中选择：办事大厅</a:t>
            </a:r>
            <a:r>
              <a:rPr lang="en-US" altLang="zh-CN" dirty="0"/>
              <a:t>-&gt;</a:t>
            </a:r>
            <a:r>
              <a:rPr lang="zh-CN" altLang="en-US" dirty="0"/>
              <a:t>学工部业务 </a:t>
            </a:r>
            <a:endParaRPr lang="en-US" altLang="zh-CN" dirty="0"/>
          </a:p>
          <a:p>
            <a:endParaRPr lang="en-US" altLang="zh-CN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进入系统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9376" y="2823223"/>
            <a:ext cx="9185676" cy="4034777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872067" y="2204864"/>
            <a:ext cx="7408333" cy="3921299"/>
          </a:xfrm>
        </p:spPr>
        <p:txBody>
          <a:bodyPr/>
          <a:lstStyle/>
          <a:p>
            <a:r>
              <a:rPr lang="zh-CN" altLang="en-US" dirty="0"/>
              <a:t>看到“奖励奖学金”模块</a:t>
            </a:r>
            <a:endParaRPr lang="en-US" altLang="zh-CN" dirty="0"/>
          </a:p>
          <a:p>
            <a:r>
              <a:rPr lang="zh-CN" altLang="en-US" dirty="0"/>
              <a:t>点击素质测评即可</a:t>
            </a:r>
            <a:endParaRPr lang="en-US" altLang="zh-CN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进入系统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284984"/>
            <a:ext cx="9144000" cy="3418669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867833" y="1844824"/>
            <a:ext cx="7408333" cy="3450696"/>
          </a:xfrm>
        </p:spPr>
        <p:txBody>
          <a:bodyPr/>
          <a:lstStyle/>
          <a:p>
            <a:r>
              <a:rPr lang="zh-CN" altLang="en-US" dirty="0"/>
              <a:t>点击“新增申请”，即可填写本学年度个人总结。</a:t>
            </a:r>
            <a:endParaRPr lang="en-US" altLang="zh-CN" dirty="0"/>
          </a:p>
          <a:p>
            <a:endParaRPr lang="en-US" altLang="zh-CN" dirty="0"/>
          </a:p>
          <a:p>
            <a:pPr marL="0" indent="0">
              <a:buNone/>
            </a:pPr>
            <a:endParaRPr lang="zh-CN" altLang="en-US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素质测评</a:t>
            </a: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399798"/>
            <a:ext cx="9144000" cy="4458202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867833" y="1844824"/>
            <a:ext cx="7408333" cy="3450696"/>
          </a:xfrm>
        </p:spPr>
        <p:txBody>
          <a:bodyPr/>
          <a:lstStyle/>
          <a:p>
            <a:r>
              <a:rPr lang="zh-CN" altLang="en-US" dirty="0"/>
              <a:t>按照要求填写素质综合测评内容</a:t>
            </a:r>
            <a:endParaRPr lang="en-US" altLang="zh-CN" dirty="0"/>
          </a:p>
          <a:p>
            <a:r>
              <a:rPr lang="zh-CN" altLang="en-US" dirty="0"/>
              <a:t>注意：申请素质测评院系和班级为上学年度所在院系和班级，填写完成后保存提交即可</a:t>
            </a:r>
            <a:endParaRPr lang="en-US" altLang="zh-CN" dirty="0"/>
          </a:p>
          <a:p>
            <a:pPr marL="0" indent="0">
              <a:buNone/>
            </a:pPr>
            <a:endParaRPr lang="zh-CN" altLang="en-US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素质测评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6836" y="2996952"/>
            <a:ext cx="6630325" cy="3715268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867833" y="1844824"/>
            <a:ext cx="7408333" cy="3450696"/>
          </a:xfrm>
        </p:spPr>
        <p:txBody>
          <a:bodyPr/>
          <a:lstStyle/>
          <a:p>
            <a:pPr marL="0" indent="0">
              <a:buNone/>
            </a:pPr>
            <a:r>
              <a:rPr lang="zh-CN" altLang="en-US" dirty="0"/>
              <a:t>注意事项：</a:t>
            </a:r>
            <a:endParaRPr lang="en-US" altLang="zh-CN" dirty="0"/>
          </a:p>
          <a:p>
            <a:pPr marL="0" indent="0">
              <a:buNone/>
            </a:pPr>
            <a:endParaRPr lang="en-US" altLang="zh-CN"/>
          </a:p>
          <a:p>
            <a:pPr marL="0" indent="0">
              <a:buNone/>
            </a:pPr>
            <a:r>
              <a:rPr lang="zh-CN" altLang="en-US"/>
              <a:t>学年</a:t>
            </a:r>
            <a:r>
              <a:rPr lang="zh-CN" altLang="en-US" dirty="0"/>
              <a:t>总结一旦提交就无法修改</a:t>
            </a:r>
            <a:r>
              <a:rPr lang="zh-CN" altLang="en-US"/>
              <a:t>了哦</a:t>
            </a:r>
            <a:endParaRPr lang="en-US" altLang="zh-CN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素质测评</a:t>
            </a:r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ZTRhYTcyZDc1NzBkNjFkYmZkMGNiZDc4ODQ0OGJmNWUifQ=="/>
</p:tagLst>
</file>

<file path=ppt/theme/theme1.xml><?xml version="1.0" encoding="utf-8"?>
<a:theme xmlns:a="http://schemas.openxmlformats.org/drawingml/2006/main" name="波形">
  <a:themeElements>
    <a:clrScheme name="波形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波形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波形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0</TotalTime>
  <Words>271</Words>
  <Application>Microsoft Office PowerPoint</Application>
  <PresentationFormat>全屏显示(4:3)</PresentationFormat>
  <Paragraphs>24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1" baseType="lpstr">
      <vt:lpstr>Candara</vt:lpstr>
      <vt:lpstr>Symbol</vt:lpstr>
      <vt:lpstr>波形</vt:lpstr>
      <vt:lpstr>素质综合测评系统使用指南 （学生版）</vt:lpstr>
      <vt:lpstr>前言</vt:lpstr>
      <vt:lpstr>重要提示</vt:lpstr>
      <vt:lpstr>进入系统</vt:lpstr>
      <vt:lpstr>进入系统</vt:lpstr>
      <vt:lpstr>素质测评</vt:lpstr>
      <vt:lpstr>素质测评</vt:lpstr>
      <vt:lpstr>素质测评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奖励评选系统操作指南</dc:title>
  <dc:creator>bianconeri</dc:creator>
  <cp:lastModifiedBy>pkusfl2025@outlook.com</cp:lastModifiedBy>
  <cp:revision>48</cp:revision>
  <dcterms:created xsi:type="dcterms:W3CDTF">2024-08-22T00:53:00Z</dcterms:created>
  <dcterms:modified xsi:type="dcterms:W3CDTF">2025-09-01T02:41:23Z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2052-12.1.0.22529</vt:lpwstr>
  </property>
  <property fmtid="{D5CDD505-2E9C-101B-9397-08002B2CF9AE}" pid="3" name="ICV">
    <vt:lpwstr>DDC86540EBCA4702B342F8B34CDBA87E</vt:lpwstr>
  </property>
</Properties>
</file>